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svg" ContentType="image/sv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imo" panose="020B0604020202020204"/>
      <p:regular r:id="rId33"/>
    </p:embeddedFont>
    <p:embeddedFont>
      <p:font typeface="Arimo Bold" panose="020B0704020202020204"/>
      <p:regular r:id="rId34"/>
    </p:embeddedFont>
    <p:embeddedFont>
      <p:font typeface="Arimo Italics" panose="020B0604020202090204"/>
      <p:regular r:id="rId35"/>
    </p:embeddedFont>
    <p:embeddedFont>
      <p:font typeface="Arimo Bold Italics" panose="020B0704020202090204"/>
      <p:regular r:id="rId36"/>
    </p:embeddedFont>
    <p:embeddedFont>
      <p:font typeface="Fredoka One" panose="02000000000000000000"/>
      <p:regular r:id="rId37"/>
    </p:embeddedFont>
    <p:embeddedFont>
      <p:font typeface="Canva Sans" panose="020B0503030501040103"/>
      <p:regular r:id="rId38"/>
    </p:embeddedFont>
    <p:embeddedFont>
      <p:font typeface="Canva Sans Bold" panose="020B0803030501040103"/>
      <p:regular r:id="rId39"/>
    </p:embeddedFont>
    <p:embeddedFont>
      <p:font typeface="Canva Sans Italics" panose="020B0503030501040103"/>
      <p:regular r:id="rId40"/>
    </p:embeddedFont>
    <p:embeddedFont>
      <p:font typeface="Canva Sans Bold Italics" panose="020B0803030501040103"/>
      <p:regular r:id="rId41"/>
    </p:embeddedFont>
    <p:embeddedFont>
      <p:font typeface="Canva Sans Medium" panose="020B0603030501040103"/>
      <p:regular r:id="rId42"/>
    </p:embeddedFont>
    <p:embeddedFont>
      <p:font typeface="Canva Sans Medium Italics" panose="020B0603030501040103"/>
      <p:regular r:id="rId43"/>
    </p:embeddedFont>
    <p:embeddedFont>
      <p:font typeface="Nunito" panose="00000500000000000000"/>
      <p:regular r:id="rId44"/>
    </p:embeddedFont>
    <p:embeddedFont>
      <p:font typeface="Nunito Bold" panose="00000800000000000000"/>
      <p:regular r:id="rId45"/>
    </p:embeddedFont>
    <p:embeddedFont>
      <p:font typeface="Nunito Bold Italics" panose="00000000000000000000"/>
      <p:regular r:id="rId46"/>
    </p:embeddedFont>
    <p:embeddedFont>
      <p:font typeface="Nunito Light" panose="00000400000000000000"/>
      <p:regular r:id="rId47"/>
    </p:embeddedFont>
    <p:embeddedFont>
      <p:font typeface="Nunito Heavy" panose="00000000000000000000"/>
      <p:regular r:id="rId48"/>
    </p:embeddedFont>
    <p:embeddedFont>
      <p:font typeface="Nunito Heavy Italics" panose="00000000000000000000"/>
      <p:regular r:id="rId49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" Type="http://schemas.openxmlformats.org/officeDocument/2006/relationships/slide" Target="slides/slide2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tags" Target="tags/tag1.xml" /><Relationship Id="rId33" Type="http://schemas.openxmlformats.org/officeDocument/2006/relationships/font" Target="fonts/font1.fntdata" /><Relationship Id="rId34" Type="http://schemas.openxmlformats.org/officeDocument/2006/relationships/font" Target="fonts/font2.fntdata" /><Relationship Id="rId35" Type="http://schemas.openxmlformats.org/officeDocument/2006/relationships/font" Target="fonts/font3.fntdata" /><Relationship Id="rId36" Type="http://schemas.openxmlformats.org/officeDocument/2006/relationships/font" Target="fonts/font4.fntdata" /><Relationship Id="rId37" Type="http://schemas.openxmlformats.org/officeDocument/2006/relationships/font" Target="fonts/font5.fntdata" /><Relationship Id="rId38" Type="http://schemas.openxmlformats.org/officeDocument/2006/relationships/font" Target="fonts/font6.fntdata" /><Relationship Id="rId39" Type="http://schemas.openxmlformats.org/officeDocument/2006/relationships/font" Target="fonts/font7.fntdata" /><Relationship Id="rId4" Type="http://schemas.openxmlformats.org/officeDocument/2006/relationships/slide" Target="slides/slide3.xml" /><Relationship Id="rId40" Type="http://schemas.openxmlformats.org/officeDocument/2006/relationships/font" Target="fonts/font8.fntdata" /><Relationship Id="rId41" Type="http://schemas.openxmlformats.org/officeDocument/2006/relationships/font" Target="fonts/font9.fntdata" /><Relationship Id="rId42" Type="http://schemas.openxmlformats.org/officeDocument/2006/relationships/font" Target="fonts/font10.fntdata" /><Relationship Id="rId43" Type="http://schemas.openxmlformats.org/officeDocument/2006/relationships/font" Target="fonts/font11.fntdata" /><Relationship Id="rId44" Type="http://schemas.openxmlformats.org/officeDocument/2006/relationships/font" Target="fonts/font12.fntdata" /><Relationship Id="rId45" Type="http://schemas.openxmlformats.org/officeDocument/2006/relationships/font" Target="fonts/font13.fntdata" /><Relationship Id="rId46" Type="http://schemas.openxmlformats.org/officeDocument/2006/relationships/font" Target="fonts/font14.fntdata" /><Relationship Id="rId47" Type="http://schemas.openxmlformats.org/officeDocument/2006/relationships/font" Target="fonts/font15.fntdata" /><Relationship Id="rId48" Type="http://schemas.openxmlformats.org/officeDocument/2006/relationships/font" Target="fonts/font16.fntdata" /><Relationship Id="rId49" Type="http://schemas.openxmlformats.org/officeDocument/2006/relationships/font" Target="fonts/font17.fntdata" /><Relationship Id="rId5" Type="http://schemas.openxmlformats.org/officeDocument/2006/relationships/slide" Target="slides/slide4.xml" /><Relationship Id="rId50" Type="http://schemas.openxmlformats.org/officeDocument/2006/relationships/presProps" Target="presProps.xml" /><Relationship Id="rId51" Type="http://schemas.openxmlformats.org/officeDocument/2006/relationships/viewProps" Target="viewProps.xml" /><Relationship Id="rId52" Type="http://schemas.openxmlformats.org/officeDocument/2006/relationships/theme" Target="theme/theme1.xml" /><Relationship Id="rId53" Type="http://schemas.openxmlformats.org/officeDocument/2006/relationships/tableStyles" Target="tableStyles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2.svg" /><Relationship Id="rId4" Type="http://schemas.openxmlformats.org/officeDocument/2006/relationships/image" Target="../media/image3.svg" /><Relationship Id="rId5" Type="http://schemas.openxmlformats.org/officeDocument/2006/relationships/image" Target="../media/image4.png" /><Relationship Id="rId6" Type="http://schemas.openxmlformats.org/officeDocument/2006/relationships/image" Target="../media/image5.svg" /><Relationship Id="rId7" Type="http://schemas.openxmlformats.org/officeDocument/2006/relationships/image" Target="../media/image6.png" /><Relationship Id="rId8" Type="http://schemas.openxmlformats.org/officeDocument/2006/relationships/image" Target="../media/image7.svg" /><Relationship Id="rId9" Type="http://schemas.openxmlformats.org/officeDocument/2006/relationships/image" Target="../media/image8.sv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marvel-viz.streamlit.app" TargetMode="External" /><Relationship Id="rId2" Type="http://schemas.openxmlformats.org/officeDocument/2006/relationships/image" Target="../media/image1.png" /><Relationship Id="rId3" Type="http://schemas.openxmlformats.org/officeDocument/2006/relationships/image" Target="../media/image59.svg" /><Relationship Id="rId4" Type="http://schemas.openxmlformats.org/officeDocument/2006/relationships/image" Target="../media/image60.svg" /><Relationship Id="rId5" Type="http://schemas.openxmlformats.org/officeDocument/2006/relationships/image" Target="../media/image26.jpeg" /><Relationship Id="rId6" Type="http://schemas.openxmlformats.org/officeDocument/2006/relationships/image" Target="../media/image61.svg" /><Relationship Id="rId7" Type="http://schemas.openxmlformats.org/officeDocument/2006/relationships/image" Target="../media/image28.png" /><Relationship Id="rId8" Type="http://schemas.openxmlformats.org/officeDocument/2006/relationships/image" Target="../media/image62.svg" /><Relationship Id="rId9" Type="http://schemas.openxmlformats.org/officeDocument/2006/relationships/image" Target="../media/image63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video" Target="../media/media2.mp4" /><Relationship Id="rId11" Type="http://schemas.microsoft.com/office/2007/relationships/media" Target="../media/media2.mp4" /><Relationship Id="rId2" Type="http://schemas.openxmlformats.org/officeDocument/2006/relationships/image" Target="../media/image1.png" /><Relationship Id="rId3" Type="http://schemas.openxmlformats.org/officeDocument/2006/relationships/image" Target="../media/image64.svg" /><Relationship Id="rId4" Type="http://schemas.openxmlformats.org/officeDocument/2006/relationships/image" Target="../media/image65.svg" /><Relationship Id="rId5" Type="http://schemas.openxmlformats.org/officeDocument/2006/relationships/image" Target="../media/image26.jpeg" /><Relationship Id="rId6" Type="http://schemas.openxmlformats.org/officeDocument/2006/relationships/image" Target="../media/image66.svg" /><Relationship Id="rId7" Type="http://schemas.openxmlformats.org/officeDocument/2006/relationships/image" Target="../media/image28.png" /><Relationship Id="rId8" Type="http://schemas.openxmlformats.org/officeDocument/2006/relationships/image" Target="../media/image67.svg" /><Relationship Id="rId9" Type="http://schemas.openxmlformats.org/officeDocument/2006/relationships/image" Target="../media/image25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73.jpeg" /><Relationship Id="rId2" Type="http://schemas.openxmlformats.org/officeDocument/2006/relationships/image" Target="../media/image1.png" /><Relationship Id="rId3" Type="http://schemas.openxmlformats.org/officeDocument/2006/relationships/image" Target="../media/image68.svg" /><Relationship Id="rId4" Type="http://schemas.openxmlformats.org/officeDocument/2006/relationships/image" Target="../media/image69.svg" /><Relationship Id="rId5" Type="http://schemas.openxmlformats.org/officeDocument/2006/relationships/image" Target="../media/image4.png" /><Relationship Id="rId6" Type="http://schemas.openxmlformats.org/officeDocument/2006/relationships/image" Target="../media/image70.svg" /><Relationship Id="rId7" Type="http://schemas.openxmlformats.org/officeDocument/2006/relationships/image" Target="../media/image6.png" /><Relationship Id="rId8" Type="http://schemas.openxmlformats.org/officeDocument/2006/relationships/image" Target="../media/image71.svg" /><Relationship Id="rId9" Type="http://schemas.openxmlformats.org/officeDocument/2006/relationships/image" Target="../media/image72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80.jpeg" /><Relationship Id="rId2" Type="http://schemas.openxmlformats.org/officeDocument/2006/relationships/image" Target="../media/image1.png" /><Relationship Id="rId3" Type="http://schemas.openxmlformats.org/officeDocument/2006/relationships/image" Target="../media/image75.svg" /><Relationship Id="rId4" Type="http://schemas.openxmlformats.org/officeDocument/2006/relationships/image" Target="../media/image76.svg" /><Relationship Id="rId5" Type="http://schemas.openxmlformats.org/officeDocument/2006/relationships/image" Target="../media/image4.png" /><Relationship Id="rId6" Type="http://schemas.openxmlformats.org/officeDocument/2006/relationships/image" Target="../media/image77.svg" /><Relationship Id="rId7" Type="http://schemas.openxmlformats.org/officeDocument/2006/relationships/image" Target="../media/image6.png" /><Relationship Id="rId8" Type="http://schemas.openxmlformats.org/officeDocument/2006/relationships/image" Target="../media/image78.svg" /><Relationship Id="rId9" Type="http://schemas.openxmlformats.org/officeDocument/2006/relationships/image" Target="../media/image79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87.jpeg" /><Relationship Id="rId2" Type="http://schemas.openxmlformats.org/officeDocument/2006/relationships/image" Target="../media/image1.png" /><Relationship Id="rId3" Type="http://schemas.openxmlformats.org/officeDocument/2006/relationships/image" Target="../media/image82.svg" /><Relationship Id="rId4" Type="http://schemas.openxmlformats.org/officeDocument/2006/relationships/image" Target="../media/image83.svg" /><Relationship Id="rId5" Type="http://schemas.openxmlformats.org/officeDocument/2006/relationships/image" Target="../media/image4.png" /><Relationship Id="rId6" Type="http://schemas.openxmlformats.org/officeDocument/2006/relationships/image" Target="../media/image84.svg" /><Relationship Id="rId7" Type="http://schemas.openxmlformats.org/officeDocument/2006/relationships/image" Target="../media/image6.png" /><Relationship Id="rId8" Type="http://schemas.openxmlformats.org/officeDocument/2006/relationships/image" Target="../media/image85.svg" /><Relationship Id="rId9" Type="http://schemas.openxmlformats.org/officeDocument/2006/relationships/image" Target="../media/image8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94.jpeg" /><Relationship Id="rId2" Type="http://schemas.openxmlformats.org/officeDocument/2006/relationships/image" Target="../media/image1.png" /><Relationship Id="rId3" Type="http://schemas.openxmlformats.org/officeDocument/2006/relationships/image" Target="../media/image89.svg" /><Relationship Id="rId4" Type="http://schemas.openxmlformats.org/officeDocument/2006/relationships/image" Target="../media/image90.svg" /><Relationship Id="rId5" Type="http://schemas.openxmlformats.org/officeDocument/2006/relationships/image" Target="../media/image4.png" /><Relationship Id="rId6" Type="http://schemas.openxmlformats.org/officeDocument/2006/relationships/image" Target="../media/image91.svg" /><Relationship Id="rId7" Type="http://schemas.openxmlformats.org/officeDocument/2006/relationships/image" Target="../media/image6.png" /><Relationship Id="rId8" Type="http://schemas.openxmlformats.org/officeDocument/2006/relationships/image" Target="../media/image92.svg" /><Relationship Id="rId9" Type="http://schemas.openxmlformats.org/officeDocument/2006/relationships/image" Target="../media/image93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5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iclass.tku.edu.tw/course/239111/content#/" TargetMode="External" /><Relationship Id="rId2" Type="http://schemas.openxmlformats.org/officeDocument/2006/relationships/image" Target="../media/image1.png" /><Relationship Id="rId3" Type="http://schemas.openxmlformats.org/officeDocument/2006/relationships/image" Target="../media/image9.svg" /><Relationship Id="rId4" Type="http://schemas.openxmlformats.org/officeDocument/2006/relationships/image" Target="../media/image10.svg" /><Relationship Id="rId5" Type="http://schemas.openxmlformats.org/officeDocument/2006/relationships/image" Target="../media/image4.png" /><Relationship Id="rId6" Type="http://schemas.openxmlformats.org/officeDocument/2006/relationships/image" Target="../media/image11.svg" /><Relationship Id="rId7" Type="http://schemas.openxmlformats.org/officeDocument/2006/relationships/image" Target="../media/image6.png" /><Relationship Id="rId8" Type="http://schemas.openxmlformats.org/officeDocument/2006/relationships/image" Target="../media/image12.svg" /><Relationship Id="rId9" Type="http://schemas.openxmlformats.org/officeDocument/2006/relationships/image" Target="../media/image13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6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7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03.jpeg" /><Relationship Id="rId2" Type="http://schemas.openxmlformats.org/officeDocument/2006/relationships/image" Target="../media/image1.png" /><Relationship Id="rId3" Type="http://schemas.openxmlformats.org/officeDocument/2006/relationships/image" Target="../media/image98.svg" /><Relationship Id="rId4" Type="http://schemas.openxmlformats.org/officeDocument/2006/relationships/image" Target="../media/image99.svg" /><Relationship Id="rId5" Type="http://schemas.openxmlformats.org/officeDocument/2006/relationships/image" Target="../media/image4.png" /><Relationship Id="rId6" Type="http://schemas.openxmlformats.org/officeDocument/2006/relationships/image" Target="../media/image100.svg" /><Relationship Id="rId7" Type="http://schemas.openxmlformats.org/officeDocument/2006/relationships/image" Target="../media/image6.png" /><Relationship Id="rId8" Type="http://schemas.openxmlformats.org/officeDocument/2006/relationships/image" Target="../media/image101.svg" /><Relationship Id="rId9" Type="http://schemas.openxmlformats.org/officeDocument/2006/relationships/image" Target="../media/image102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4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105.svg" /><Relationship Id="rId4" Type="http://schemas.openxmlformats.org/officeDocument/2006/relationships/image" Target="../media/image106.svg" /><Relationship Id="rId5" Type="http://schemas.openxmlformats.org/officeDocument/2006/relationships/image" Target="../media/image107.jpeg" /><Relationship Id="rId6" Type="http://schemas.openxmlformats.org/officeDocument/2006/relationships/image" Target="../media/image26.jpeg" /><Relationship Id="rId7" Type="http://schemas.openxmlformats.org/officeDocument/2006/relationships/image" Target="../media/image108.svg" /><Relationship Id="rId8" Type="http://schemas.openxmlformats.org/officeDocument/2006/relationships/image" Target="../media/image28.png" /><Relationship Id="rId9" Type="http://schemas.openxmlformats.org/officeDocument/2006/relationships/image" Target="../media/image109.sv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15.jpeg" /><Relationship Id="rId2" Type="http://schemas.openxmlformats.org/officeDocument/2006/relationships/image" Target="../media/image1.png" /><Relationship Id="rId3" Type="http://schemas.openxmlformats.org/officeDocument/2006/relationships/image" Target="../media/image110.svg" /><Relationship Id="rId4" Type="http://schemas.openxmlformats.org/officeDocument/2006/relationships/image" Target="../media/image111.svg" /><Relationship Id="rId5" Type="http://schemas.openxmlformats.org/officeDocument/2006/relationships/image" Target="../media/image4.png" /><Relationship Id="rId6" Type="http://schemas.openxmlformats.org/officeDocument/2006/relationships/image" Target="../media/image112.svg" /><Relationship Id="rId7" Type="http://schemas.openxmlformats.org/officeDocument/2006/relationships/image" Target="../media/image6.png" /><Relationship Id="rId8" Type="http://schemas.openxmlformats.org/officeDocument/2006/relationships/image" Target="../media/image113.svg" /><Relationship Id="rId9" Type="http://schemas.openxmlformats.org/officeDocument/2006/relationships/image" Target="../media/image114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6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22.jpeg" /><Relationship Id="rId2" Type="http://schemas.openxmlformats.org/officeDocument/2006/relationships/image" Target="../media/image1.png" /><Relationship Id="rId3" Type="http://schemas.openxmlformats.org/officeDocument/2006/relationships/image" Target="../media/image117.svg" /><Relationship Id="rId4" Type="http://schemas.openxmlformats.org/officeDocument/2006/relationships/image" Target="../media/image118.svg" /><Relationship Id="rId5" Type="http://schemas.openxmlformats.org/officeDocument/2006/relationships/image" Target="../media/image4.png" /><Relationship Id="rId6" Type="http://schemas.openxmlformats.org/officeDocument/2006/relationships/image" Target="../media/image119.svg" /><Relationship Id="rId7" Type="http://schemas.openxmlformats.org/officeDocument/2006/relationships/image" Target="../media/image6.png" /><Relationship Id="rId8" Type="http://schemas.openxmlformats.org/officeDocument/2006/relationships/image" Target="../media/image120.svg" /><Relationship Id="rId9" Type="http://schemas.openxmlformats.org/officeDocument/2006/relationships/image" Target="../media/image121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3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8.png" /><Relationship Id="rId11" Type="http://schemas.openxmlformats.org/officeDocument/2006/relationships/image" Target="../media/image128.svg" /><Relationship Id="rId12" Type="http://schemas.openxmlformats.org/officeDocument/2006/relationships/image" Target="../media/image129.svg" /><Relationship Id="rId13" Type="http://schemas.openxmlformats.org/officeDocument/2006/relationships/image" Target="../media/image130.svg" /><Relationship Id="rId2" Type="http://schemas.openxmlformats.org/officeDocument/2006/relationships/image" Target="../media/image1.png" /><Relationship Id="rId3" Type="http://schemas.openxmlformats.org/officeDocument/2006/relationships/image" Target="../media/image124.svg" /><Relationship Id="rId4" Type="http://schemas.openxmlformats.org/officeDocument/2006/relationships/image" Target="../media/image125.svg" /><Relationship Id="rId5" Type="http://schemas.openxmlformats.org/officeDocument/2006/relationships/image" Target="../media/image4.png" /><Relationship Id="rId6" Type="http://schemas.openxmlformats.org/officeDocument/2006/relationships/image" Target="../media/image126.svg" /><Relationship Id="rId7" Type="http://schemas.openxmlformats.org/officeDocument/2006/relationships/image" Target="../media/image6.png" /><Relationship Id="rId8" Type="http://schemas.openxmlformats.org/officeDocument/2006/relationships/image" Target="../media/image127.svg" /><Relationship Id="rId9" Type="http://schemas.openxmlformats.org/officeDocument/2006/relationships/hyperlink" Target="https://github.com/microsoft/Mastering-GitHub-Copilot-for-Paired-Programming/tree/main/05-Harnessing-GitHub-Copilot-with-Python" TargetMode="Ex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8.png" /><Relationship Id="rId11" Type="http://schemas.openxmlformats.org/officeDocument/2006/relationships/image" Target="../media/image19.svg" /><Relationship Id="rId12" Type="http://schemas.openxmlformats.org/officeDocument/2006/relationships/image" Target="../media/image20.svg" /><Relationship Id="rId13" Type="http://schemas.openxmlformats.org/officeDocument/2006/relationships/image" Target="../media/image21.svg" /><Relationship Id="rId14" Type="http://schemas.openxmlformats.org/officeDocument/2006/relationships/image" Target="../media/image22.svg" /><Relationship Id="rId2" Type="http://schemas.openxmlformats.org/officeDocument/2006/relationships/image" Target="../media/image1.png" /><Relationship Id="rId3" Type="http://schemas.openxmlformats.org/officeDocument/2006/relationships/image" Target="../media/image14.svg" /><Relationship Id="rId4" Type="http://schemas.openxmlformats.org/officeDocument/2006/relationships/image" Target="../media/image15.svg" /><Relationship Id="rId5" Type="http://schemas.openxmlformats.org/officeDocument/2006/relationships/image" Target="../media/image4.png" /><Relationship Id="rId6" Type="http://schemas.openxmlformats.org/officeDocument/2006/relationships/image" Target="../media/image16.svg" /><Relationship Id="rId7" Type="http://schemas.openxmlformats.org/officeDocument/2006/relationships/image" Target="../media/image6.png" /><Relationship Id="rId8" Type="http://schemas.openxmlformats.org/officeDocument/2006/relationships/image" Target="../media/image17.svg" /><Relationship Id="rId9" Type="http://schemas.openxmlformats.org/officeDocument/2006/relationships/hyperlink" Target="https://iclass.tku.edu.tw/course/239111/content#/" TargetMode="Externa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131.svg" /><Relationship Id="rId4" Type="http://schemas.openxmlformats.org/officeDocument/2006/relationships/image" Target="../media/image132.svg" /><Relationship Id="rId5" Type="http://schemas.openxmlformats.org/officeDocument/2006/relationships/image" Target="../media/image4.png" /><Relationship Id="rId6" Type="http://schemas.openxmlformats.org/officeDocument/2006/relationships/image" Target="../media/image133.svg" /><Relationship Id="rId7" Type="http://schemas.openxmlformats.org/officeDocument/2006/relationships/image" Target="../media/image6.png" /><Relationship Id="rId8" Type="http://schemas.openxmlformats.org/officeDocument/2006/relationships/image" Target="../media/image134.sv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23.svg" /><Relationship Id="rId4" Type="http://schemas.openxmlformats.org/officeDocument/2006/relationships/image" Target="../media/image24.svg" /><Relationship Id="rId5" Type="http://schemas.openxmlformats.org/officeDocument/2006/relationships/image" Target="../media/image25.jpeg" /><Relationship Id="rId6" Type="http://schemas.openxmlformats.org/officeDocument/2006/relationships/image" Target="../media/image26.jpeg" /><Relationship Id="rId7" Type="http://schemas.openxmlformats.org/officeDocument/2006/relationships/image" Target="../media/image27.svg" /><Relationship Id="rId8" Type="http://schemas.openxmlformats.org/officeDocument/2006/relationships/image" Target="../media/image28.png" /><Relationship Id="rId9" Type="http://schemas.openxmlformats.org/officeDocument/2006/relationships/image" Target="../media/image29.sv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30.svg" /><Relationship Id="rId4" Type="http://schemas.openxmlformats.org/officeDocument/2006/relationships/image" Target="../media/image31.svg" /><Relationship Id="rId5" Type="http://schemas.openxmlformats.org/officeDocument/2006/relationships/image" Target="../media/image4.png" /><Relationship Id="rId6" Type="http://schemas.openxmlformats.org/officeDocument/2006/relationships/image" Target="../media/image32.svg" /><Relationship Id="rId7" Type="http://schemas.openxmlformats.org/officeDocument/2006/relationships/image" Target="../media/image6.png" /><Relationship Id="rId8" Type="http://schemas.openxmlformats.org/officeDocument/2006/relationships/image" Target="../media/image33.sv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34.svg" /><Relationship Id="rId4" Type="http://schemas.openxmlformats.org/officeDocument/2006/relationships/image" Target="../media/image35.svg" /><Relationship Id="rId5" Type="http://schemas.openxmlformats.org/officeDocument/2006/relationships/image" Target="../media/image4.png" /><Relationship Id="rId6" Type="http://schemas.openxmlformats.org/officeDocument/2006/relationships/image" Target="../media/image36.svg" /><Relationship Id="rId7" Type="http://schemas.openxmlformats.org/officeDocument/2006/relationships/image" Target="../media/image6.png" /><Relationship Id="rId8" Type="http://schemas.openxmlformats.org/officeDocument/2006/relationships/image" Target="../media/image37.svg" /><Relationship Id="rId9" Type="http://schemas.openxmlformats.org/officeDocument/2006/relationships/image" Target="../media/image38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video" Target="../media/media1.mp4" /><Relationship Id="rId11" Type="http://schemas.microsoft.com/office/2007/relationships/media" Target="../media/media1.mp4" /><Relationship Id="rId2" Type="http://schemas.openxmlformats.org/officeDocument/2006/relationships/image" Target="../media/image1.png" /><Relationship Id="rId3" Type="http://schemas.openxmlformats.org/officeDocument/2006/relationships/image" Target="../media/image39.svg" /><Relationship Id="rId4" Type="http://schemas.openxmlformats.org/officeDocument/2006/relationships/image" Target="../media/image40.svg" /><Relationship Id="rId5" Type="http://schemas.openxmlformats.org/officeDocument/2006/relationships/image" Target="../media/image4.png" /><Relationship Id="rId6" Type="http://schemas.openxmlformats.org/officeDocument/2006/relationships/image" Target="../media/image41.svg" /><Relationship Id="rId7" Type="http://schemas.openxmlformats.org/officeDocument/2006/relationships/image" Target="../media/image6.png" /><Relationship Id="rId8" Type="http://schemas.openxmlformats.org/officeDocument/2006/relationships/image" Target="../media/image42.svg" /><Relationship Id="rId9" Type="http://schemas.openxmlformats.org/officeDocument/2006/relationships/image" Target="../media/image43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48.svg" /><Relationship Id="rId11" Type="http://schemas.openxmlformats.org/officeDocument/2006/relationships/image" Target="../media/image49.svg" /><Relationship Id="rId12" Type="http://schemas.openxmlformats.org/officeDocument/2006/relationships/image" Target="../media/image50.svg" /><Relationship Id="rId13" Type="http://schemas.openxmlformats.org/officeDocument/2006/relationships/image" Target="../media/image51.svg" /><Relationship Id="rId14" Type="http://schemas.openxmlformats.org/officeDocument/2006/relationships/image" Target="../media/image52.svg" /><Relationship Id="rId15" Type="http://schemas.openxmlformats.org/officeDocument/2006/relationships/image" Target="../media/image53.svg" /><Relationship Id="rId16" Type="http://schemas.openxmlformats.org/officeDocument/2006/relationships/image" Target="../media/image54.svg" /><Relationship Id="rId2" Type="http://schemas.openxmlformats.org/officeDocument/2006/relationships/image" Target="../media/image1.png" /><Relationship Id="rId3" Type="http://schemas.openxmlformats.org/officeDocument/2006/relationships/image" Target="../media/image44.svg" /><Relationship Id="rId4" Type="http://schemas.openxmlformats.org/officeDocument/2006/relationships/image" Target="../media/image45.svg" /><Relationship Id="rId5" Type="http://schemas.openxmlformats.org/officeDocument/2006/relationships/image" Target="../media/image4.png" /><Relationship Id="rId6" Type="http://schemas.openxmlformats.org/officeDocument/2006/relationships/image" Target="../media/image46.svg" /><Relationship Id="rId7" Type="http://schemas.openxmlformats.org/officeDocument/2006/relationships/image" Target="../media/image6.png" /><Relationship Id="rId8" Type="http://schemas.openxmlformats.org/officeDocument/2006/relationships/image" Target="../media/image47.svg" /><Relationship Id="rId9" Type="http://schemas.openxmlformats.org/officeDocument/2006/relationships/image" Target="../media/image1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55.svg" /><Relationship Id="rId4" Type="http://schemas.openxmlformats.org/officeDocument/2006/relationships/image" Target="../media/image56.svg" /><Relationship Id="rId5" Type="http://schemas.openxmlformats.org/officeDocument/2006/relationships/hyperlink" Target="https://public.tableau.com/app/profile/.13788321/viz/MarvelSuperheroesv3/ScatterofAppearanceandGender?publish=yes" TargetMode="External" /><Relationship Id="rId6" Type="http://schemas.openxmlformats.org/officeDocument/2006/relationships/image" Target="../media/image4.png" /><Relationship Id="rId7" Type="http://schemas.openxmlformats.org/officeDocument/2006/relationships/image" Target="../media/image57.svg" /><Relationship Id="rId8" Type="http://schemas.openxmlformats.org/officeDocument/2006/relationships/image" Target="../media/image6.png" /><Relationship Id="rId9" Type="http://schemas.openxmlformats.org/officeDocument/2006/relationships/image" Target="../media/image58.sv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/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/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2" cy="1420979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/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2116949" y="1896628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/>
        </p:txBody>
      </p:sp>
      <p:sp>
        <p:nvSpPr>
          <p:cNvPr id="9" name="Freeform 9"/>
          <p:cNvSpPr/>
          <p:nvPr/>
        </p:nvSpPr>
        <p:spPr>
          <a:xfrm>
            <a:off x="12399945" y="6010601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/>
        </p:txBody>
      </p:sp>
      <p:sp>
        <p:nvSpPr>
          <p:cNvPr id="10" name="TextBox 10"/>
          <p:cNvSpPr txBox="1"/>
          <p:nvPr/>
        </p:nvSpPr>
        <p:spPr>
          <a:xfrm>
            <a:off x="1668631" y="1995412"/>
            <a:ext cx="1495073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Fredoka One Bold"/>
              </a:rPr>
              <a:t>MARVEL SUPERHEROES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4762704"/>
            <a:ext cx="9907094" cy="68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Presentation by 梁廣廷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資料視覺化  | 2023  FALL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Tamkang University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1691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/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164492" y="6443050"/>
            <a:ext cx="2189615" cy="1982597"/>
          </a:xfrm>
          <a:custGeom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5" name="Freeform 15"/>
          <p:cNvSpPr/>
          <p:nvPr/>
        </p:nvSpPr>
        <p:spPr>
          <a:xfrm>
            <a:off x="-2300107" y="1028700"/>
            <a:ext cx="4927677" cy="1532060"/>
          </a:xfrm>
          <a:custGeom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Freeform 16"/>
          <p:cNvSpPr/>
          <p:nvPr/>
        </p:nvSpPr>
        <p:spPr>
          <a:xfrm>
            <a:off x="2456114" y="2409569"/>
            <a:ext cx="13708379" cy="6391531"/>
          </a:xfrm>
          <a:custGeom>
            <a:rect l="l" t="t" r="r" b="b"/>
            <a:pathLst>
              <a:path w="13708378" h="6391531">
                <a:moveTo>
                  <a:pt x="0" y="0"/>
                </a:moveTo>
                <a:lnTo>
                  <a:pt x="13708378" y="0"/>
                </a:lnTo>
                <a:lnTo>
                  <a:pt x="13708378" y="6391531"/>
                </a:lnTo>
                <a:lnTo>
                  <a:pt x="0" y="6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DEMO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32787" y="1451145"/>
            <a:ext cx="15503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10" tooltip="https://marvel-viz.streamlit.app"/>
              </a:rPr>
              <a:t>LINK</a:t>
            </a: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164492" y="6443050"/>
            <a:ext cx="2189615" cy="1982597"/>
          </a:xfrm>
          <a:custGeom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5" name="Freeform 15"/>
          <p:cNvSpPr/>
          <p:nvPr/>
        </p:nvSpPr>
        <p:spPr>
          <a:xfrm>
            <a:off x="-2300107" y="1028700"/>
            <a:ext cx="4927677" cy="1532060"/>
          </a:xfrm>
          <a:custGeom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16" name="Picture 16">
            <a:hlinkClick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396" r="396"/>
          <a:stretch>
            <a:fillRect/>
          </a:stretch>
        </p:blipFill>
        <p:spPr>
          <a:xfrm>
            <a:off x="1322641" y="2632683"/>
            <a:ext cx="15642718" cy="656994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43721" y="481414"/>
            <a:ext cx="9200557" cy="229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MARVEL UNIVERSE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72298" y="2574604"/>
            <a:ext cx="8682384" cy="5083038"/>
          </a:xfrm>
          <a:custGeom>
            <a:rect l="l" t="t" r="r" b="b"/>
            <a:pathLst>
              <a:path w="8682384" h="5083038">
                <a:moveTo>
                  <a:pt x="0" y="0"/>
                </a:moveTo>
                <a:lnTo>
                  <a:pt x="8682385" y="0"/>
                </a:lnTo>
                <a:lnTo>
                  <a:pt x="8682385" y="5083038"/>
                </a:lnTo>
                <a:lnTo>
                  <a:pt x="0" y="508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08" r="-4078" b="-7108"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8754683" y="2784096"/>
            <a:ext cx="9533317" cy="4490385"/>
          </a:xfrm>
          <a:custGeom>
            <a:rect l="l" t="t" r="r" b="b"/>
            <a:pathLst>
              <a:path w="9533317" h="4490385">
                <a:moveTo>
                  <a:pt x="0" y="0"/>
                </a:moveTo>
                <a:lnTo>
                  <a:pt x="9533317" y="0"/>
                </a:lnTo>
                <a:lnTo>
                  <a:pt x="9533317" y="4490385"/>
                </a:lnTo>
                <a:lnTo>
                  <a:pt x="0" y="4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30" b="-1130"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Box 12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3433906" y="0"/>
            <a:ext cx="11420189" cy="10287000"/>
          </a:xfrm>
          <a:custGeom>
            <a:rect l="l" t="t" r="r" b="b"/>
            <a:pathLst>
              <a:path w="11420189" h="10287000">
                <a:moveTo>
                  <a:pt x="0" y="0"/>
                </a:moveTo>
                <a:lnTo>
                  <a:pt x="11420188" y="0"/>
                </a:lnTo>
                <a:lnTo>
                  <a:pt x="114201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094372" y="2394098"/>
            <a:ext cx="9193628" cy="4477660"/>
          </a:xfrm>
          <a:custGeom>
            <a:rect l="l" t="t" r="r" b="b"/>
            <a:pathLst>
              <a:path w="9193628" h="4477660">
                <a:moveTo>
                  <a:pt x="0" y="0"/>
                </a:moveTo>
                <a:lnTo>
                  <a:pt x="9193628" y="0"/>
                </a:lnTo>
                <a:lnTo>
                  <a:pt x="9193628" y="4477660"/>
                </a:lnTo>
                <a:lnTo>
                  <a:pt x="0" y="447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287499" y="1798256"/>
            <a:ext cx="8732217" cy="6690488"/>
          </a:xfrm>
          <a:custGeom>
            <a:rect l="l" t="t" r="r" b="b"/>
            <a:pathLst>
              <a:path w="8732217" h="6690488">
                <a:moveTo>
                  <a:pt x="0" y="0"/>
                </a:moveTo>
                <a:lnTo>
                  <a:pt x="8732217" y="0"/>
                </a:lnTo>
                <a:lnTo>
                  <a:pt x="8732217" y="6690488"/>
                </a:lnTo>
                <a:lnTo>
                  <a:pt x="0" y="6690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Box 12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2901888" y="0"/>
            <a:ext cx="12484223" cy="10287000"/>
          </a:xfrm>
          <a:custGeom>
            <a:rect l="l" t="t" r="r" b="b"/>
            <a:pathLst>
              <a:path w="12484223" h="10287000">
                <a:moveTo>
                  <a:pt x="0" y="0"/>
                </a:moveTo>
                <a:lnTo>
                  <a:pt x="12484224" y="0"/>
                </a:lnTo>
                <a:lnTo>
                  <a:pt x="12484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144000" y="2030656"/>
            <a:ext cx="9144000" cy="5049355"/>
          </a:xfrm>
          <a:custGeom>
            <a:rect l="l" t="t" r="r" b="b"/>
            <a:pathLst>
              <a:path w="9144000" h="5049355">
                <a:moveTo>
                  <a:pt x="0" y="0"/>
                </a:moveTo>
                <a:lnTo>
                  <a:pt x="9144000" y="0"/>
                </a:lnTo>
                <a:lnTo>
                  <a:pt x="9144000" y="5049355"/>
                </a:lnTo>
                <a:lnTo>
                  <a:pt x="0" y="5049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0" y="1690005"/>
            <a:ext cx="9144000" cy="5730658"/>
          </a:xfrm>
          <a:custGeom>
            <a:rect l="l" t="t" r="r" b="b"/>
            <a:pathLst>
              <a:path w="9144000" h="5730658">
                <a:moveTo>
                  <a:pt x="0" y="0"/>
                </a:moveTo>
                <a:lnTo>
                  <a:pt x="9144000" y="0"/>
                </a:lnTo>
                <a:lnTo>
                  <a:pt x="9144000" y="5730658"/>
                </a:lnTo>
                <a:lnTo>
                  <a:pt x="0" y="5730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Box 12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2993393" y="0"/>
            <a:ext cx="12060621" cy="10287000"/>
          </a:xfrm>
          <a:custGeom>
            <a:rect l="l" t="t" r="r" b="b"/>
            <a:pathLst>
              <a:path w="12060621" h="10287000">
                <a:moveTo>
                  <a:pt x="0" y="0"/>
                </a:moveTo>
                <a:lnTo>
                  <a:pt x="12060620" y="0"/>
                </a:lnTo>
                <a:lnTo>
                  <a:pt x="120606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144000" y="2030656"/>
            <a:ext cx="9144000" cy="4471792"/>
          </a:xfrm>
          <a:custGeom>
            <a:rect l="l" t="t" r="r" b="b"/>
            <a:pathLst>
              <a:path w="9144000" h="4471792">
                <a:moveTo>
                  <a:pt x="0" y="0"/>
                </a:moveTo>
                <a:lnTo>
                  <a:pt x="9144000" y="0"/>
                </a:lnTo>
                <a:lnTo>
                  <a:pt x="9144000" y="4471792"/>
                </a:lnTo>
                <a:lnTo>
                  <a:pt x="0" y="4471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0" y="2030656"/>
            <a:ext cx="9144000" cy="5630449"/>
          </a:xfrm>
          <a:custGeom>
            <a:rect l="l" t="t" r="r" b="b"/>
            <a:pathLst>
              <a:path w="9144000" h="5630449">
                <a:moveTo>
                  <a:pt x="0" y="0"/>
                </a:moveTo>
                <a:lnTo>
                  <a:pt x="9144000" y="0"/>
                </a:lnTo>
                <a:lnTo>
                  <a:pt x="9144000" y="5630450"/>
                </a:lnTo>
                <a:lnTo>
                  <a:pt x="0" y="5630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Box 12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1688898" y="0"/>
            <a:ext cx="14910205" cy="10287000"/>
          </a:xfrm>
          <a:custGeom>
            <a:rect l="l" t="t" r="r" b="b"/>
            <a:pathLst>
              <a:path w="14910204" h="10287000">
                <a:moveTo>
                  <a:pt x="0" y="0"/>
                </a:moveTo>
                <a:lnTo>
                  <a:pt x="14910204" y="0"/>
                </a:lnTo>
                <a:lnTo>
                  <a:pt x="149102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5" name="Freeform 15"/>
          <p:cNvSpPr/>
          <p:nvPr/>
        </p:nvSpPr>
        <p:spPr>
          <a:xfrm>
            <a:off x="16590398" y="6983167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Freeform 16"/>
          <p:cNvSpPr/>
          <p:nvPr/>
        </p:nvSpPr>
        <p:spPr>
          <a:xfrm>
            <a:off x="4896856" y="2003765"/>
            <a:ext cx="8494289" cy="6279469"/>
          </a:xfrm>
          <a:custGeom>
            <a:rect l="l" t="t" r="r" b="b"/>
            <a:pathLst>
              <a:path w="8494289" h="6279469">
                <a:moveTo>
                  <a:pt x="0" y="0"/>
                </a:moveTo>
                <a:lnTo>
                  <a:pt x="8494288" y="0"/>
                </a:lnTo>
                <a:lnTo>
                  <a:pt x="8494288" y="6279470"/>
                </a:lnTo>
                <a:lnTo>
                  <a:pt x="0" y="6279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INTRODUCTION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ea typeface="Nunito"/>
                <a:hlinkClick r:id="rId10" tooltip="https://iclass.tku.edu.tw/course/239111/content#/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 | Tamkang University</a:t>
            </a: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0" y="693034"/>
            <a:ext cx="18288000" cy="8565266"/>
          </a:xfrm>
          <a:custGeom>
            <a:rect l="l" t="t" r="r" b="b"/>
            <a:pathLst>
              <a:path w="18288000" h="8565266">
                <a:moveTo>
                  <a:pt x="0" y="0"/>
                </a:moveTo>
                <a:lnTo>
                  <a:pt x="18288000" y="0"/>
                </a:lnTo>
                <a:lnTo>
                  <a:pt x="18288000" y="8565266"/>
                </a:lnTo>
                <a:lnTo>
                  <a:pt x="0" y="856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4420673" y="0"/>
            <a:ext cx="9446654" cy="10287000"/>
          </a:xfrm>
          <a:custGeom>
            <a:rect l="l" t="t" r="r" b="b"/>
            <a:pathLst>
              <a:path w="9446654" h="10287000">
                <a:moveTo>
                  <a:pt x="0" y="0"/>
                </a:moveTo>
                <a:lnTo>
                  <a:pt x="9446654" y="0"/>
                </a:lnTo>
                <a:lnTo>
                  <a:pt x="94466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144000" y="2518585"/>
            <a:ext cx="9144000" cy="4426315"/>
          </a:xfrm>
          <a:custGeom>
            <a:rect l="l" t="t" r="r" b="b"/>
            <a:pathLst>
              <a:path w="9144000" h="4426315">
                <a:moveTo>
                  <a:pt x="0" y="0"/>
                </a:moveTo>
                <a:lnTo>
                  <a:pt x="9144000" y="0"/>
                </a:lnTo>
                <a:lnTo>
                  <a:pt x="9144000" y="4426316"/>
                </a:lnTo>
                <a:lnTo>
                  <a:pt x="0" y="4426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173887" y="2327023"/>
            <a:ext cx="8762374" cy="5632954"/>
          </a:xfrm>
          <a:custGeom>
            <a:rect l="l" t="t" r="r" b="b"/>
            <a:pathLst>
              <a:path w="8762374" h="5632954">
                <a:moveTo>
                  <a:pt x="0" y="0"/>
                </a:moveTo>
                <a:lnTo>
                  <a:pt x="8762374" y="0"/>
                </a:lnTo>
                <a:lnTo>
                  <a:pt x="876237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Box 12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4975841" y="0"/>
            <a:ext cx="8336319" cy="10287000"/>
          </a:xfrm>
          <a:custGeom>
            <a:rect l="l" t="t" r="r" b="b"/>
            <a:pathLst>
              <a:path w="8336319" h="10287000">
                <a:moveTo>
                  <a:pt x="0" y="0"/>
                </a:moveTo>
                <a:lnTo>
                  <a:pt x="8336318" y="0"/>
                </a:lnTo>
                <a:lnTo>
                  <a:pt x="83363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5"/>
              <a:stretch>
                <a:fillRect l="-4956" r="-4956"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/>
            <a:lstStyle>
              <a:defPPr/>
            </a:lstStyle>
            <a:p>
              <a:p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CIVIL WAR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4506420"/>
            <a:ext cx="800997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Team Cap vs Team Iron Man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015412" y="217411"/>
            <a:ext cx="9272588" cy="9686925"/>
          </a:xfrm>
          <a:custGeom>
            <a:rect l="l" t="t" r="r" b="b"/>
            <a:pathLst>
              <a:path w="9272588" h="9686925">
                <a:moveTo>
                  <a:pt x="0" y="0"/>
                </a:moveTo>
                <a:lnTo>
                  <a:pt x="9272588" y="0"/>
                </a:lnTo>
                <a:lnTo>
                  <a:pt x="9272588" y="9686925"/>
                </a:lnTo>
                <a:lnTo>
                  <a:pt x="0" y="9686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0" y="1709323"/>
            <a:ext cx="9015413" cy="5923141"/>
          </a:xfrm>
          <a:custGeom>
            <a:rect l="l" t="t" r="r" b="b"/>
            <a:pathLst>
              <a:path w="9015413" h="5923141">
                <a:moveTo>
                  <a:pt x="0" y="0"/>
                </a:moveTo>
                <a:lnTo>
                  <a:pt x="9015412" y="0"/>
                </a:lnTo>
                <a:lnTo>
                  <a:pt x="9015412" y="5923141"/>
                </a:lnTo>
                <a:lnTo>
                  <a:pt x="0" y="5923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00" r="-1100"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5202203" y="27051"/>
            <a:ext cx="7883595" cy="10232898"/>
          </a:xfrm>
          <a:custGeom>
            <a:rect l="l" t="t" r="r" b="b"/>
            <a:pathLst>
              <a:path w="7883595" h="10232898">
                <a:moveTo>
                  <a:pt x="0" y="0"/>
                </a:moveTo>
                <a:lnTo>
                  <a:pt x="7883594" y="0"/>
                </a:lnTo>
                <a:lnTo>
                  <a:pt x="7883594" y="10232898"/>
                </a:lnTo>
                <a:lnTo>
                  <a:pt x="0" y="10232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15561698" y="480251"/>
            <a:ext cx="3395204" cy="1049427"/>
          </a:xfrm>
          <a:custGeom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Freeform 10"/>
          <p:cNvSpPr/>
          <p:nvPr/>
        </p:nvSpPr>
        <p:spPr>
          <a:xfrm>
            <a:off x="9144000" y="149745"/>
            <a:ext cx="9272588" cy="9686925"/>
          </a:xfrm>
          <a:custGeom>
            <a:rect l="l" t="t" r="r" b="b"/>
            <a:pathLst>
              <a:path w="9272588" h="9686925">
                <a:moveTo>
                  <a:pt x="0" y="0"/>
                </a:moveTo>
                <a:lnTo>
                  <a:pt x="9272588" y="0"/>
                </a:lnTo>
                <a:lnTo>
                  <a:pt x="9272588" y="9686925"/>
                </a:lnTo>
                <a:lnTo>
                  <a:pt x="0" y="9686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Freeform 11"/>
          <p:cNvSpPr/>
          <p:nvPr/>
        </p:nvSpPr>
        <p:spPr>
          <a:xfrm>
            <a:off x="0" y="480251"/>
            <a:ext cx="9269603" cy="6621145"/>
          </a:xfrm>
          <a:custGeom>
            <a:rect l="l" t="t" r="r" b="b"/>
            <a:pathLst>
              <a:path w="9269603" h="6621145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6988016" y="0"/>
            <a:ext cx="4311968" cy="10287000"/>
          </a:xfrm>
          <a:custGeom>
            <a:rect l="l" t="t" r="r" b="b"/>
            <a:pathLst>
              <a:path w="4311968" h="10287000">
                <a:moveTo>
                  <a:pt x="0" y="0"/>
                </a:moveTo>
                <a:lnTo>
                  <a:pt x="4311968" y="0"/>
                </a:lnTo>
                <a:lnTo>
                  <a:pt x="4311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382179"/>
            <a:chExt cx="4274726" cy="1680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680903"/>
            </a:xfrm>
            <a:custGeom>
              <a:rect l="l" t="t" r="r" b="b"/>
              <a:pathLst>
                <a:path w="4274726" h="1680903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TextBox 16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REFERENCES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6042" y="3009535"/>
            <a:ext cx="13315655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STREAMLIT FOR DATA SCIENCE: 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CREATE INTERACTIVE DATA APPS IN PYTHON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DOCS.STREAMLIT.IO/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5857163"/>
            <a:ext cx="10952718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 u="sng">
                <a:solidFill>
                  <a:srgbClr val="000000"/>
                </a:solidFill>
                <a:latin typeface="Fredoka One Bold"/>
                <a:hlinkClick r:id="rId9" tooltip="https://github.com/microsoft/Mastering-GitHub-Copilot-for-Paired-Programming/tree/main/05-Harnessing-GitHub-Copilot-with-Python"/>
              </a:rPr>
              <a:t>HARNESSING GITHUB COPILOT WITH PYTHON</a:t>
            </a:r>
          </a:p>
          <a:p>
            <a:pPr>
              <a:lnSpc>
                <a:spcPts val="5320"/>
              </a:lnSpc>
            </a:pPr>
            <a:endParaRPr lang="en-US" sz="3800" u="sng">
              <a:solidFill>
                <a:srgbClr val="000000"/>
              </a:solidFill>
              <a:latin typeface="Fredoka One Bold"/>
              <a:hlinkClick r:id="rId9" tooltip="https://github.com/microsoft/Mastering-GitHub-Copilot-for-Paired-Programming/tree/main/05-Harnessing-GitHub-Copilot-with-Python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672742" y="316835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2" name="Freeform 22"/>
          <p:cNvSpPr/>
          <p:nvPr/>
        </p:nvSpPr>
        <p:spPr>
          <a:xfrm>
            <a:off x="1672742" y="4602824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3" name="Freeform 23"/>
          <p:cNvSpPr/>
          <p:nvPr/>
        </p:nvSpPr>
        <p:spPr>
          <a:xfrm>
            <a:off x="1672742" y="6015988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grpSp>
        <p:nvGrpSpPr>
          <p:cNvPr id="6" name="Group 6"/>
          <p:cNvGrpSpPr/>
          <p:nvPr/>
        </p:nvGrpSpPr>
        <p:grpSpPr>
          <a:xfrm>
            <a:off x="1028700" y="1505943"/>
            <a:ext cx="16230600" cy="6854542"/>
            <a:chExt cx="4274726" cy="180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05312"/>
            </a:xfrm>
            <a:custGeom>
              <a:rect l="l" t="t" r="r" b="b"/>
              <a:pathLst>
                <a:path w="4274726" h="1805312">
                  <a:moveTo>
                    <a:pt x="0" y="0"/>
                  </a:moveTo>
                  <a:lnTo>
                    <a:pt x="4274726" y="0"/>
                  </a:lnTo>
                  <a:lnTo>
                    <a:pt x="4274726" y="1805312"/>
                  </a:lnTo>
                  <a:lnTo>
                    <a:pt x="0" y="1805312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843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TextBox 16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OUTLINE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ea typeface="Nunito"/>
                <a:hlinkClick r:id="rId9" tooltip="https://iclass.tku.edu.tw/course/239111/content#/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 | Tamkang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6042" y="3009535"/>
            <a:ext cx="11044846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SHOW THE DATASET NAME AND SOURCE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46042" y="4444000"/>
            <a:ext cx="13098839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COLUMN NAMES DESCRIPTIONS AND RECORDS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6042" y="5857163"/>
            <a:ext cx="14155069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YOUR QUESTIONS AND CORRESPONDING ANALYSIS PLOTS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672742" y="316835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2" name="Freeform 22"/>
          <p:cNvSpPr/>
          <p:nvPr/>
        </p:nvSpPr>
        <p:spPr>
          <a:xfrm>
            <a:off x="1672742" y="4602824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3" name="Freeform 23"/>
          <p:cNvSpPr/>
          <p:nvPr/>
        </p:nvSpPr>
        <p:spPr>
          <a:xfrm>
            <a:off x="1672742" y="6015988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4" name="Freeform 24"/>
          <p:cNvSpPr/>
          <p:nvPr/>
        </p:nvSpPr>
        <p:spPr>
          <a:xfrm>
            <a:off x="1672742" y="743061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5" name="TextBox 25"/>
          <p:cNvSpPr txBox="1"/>
          <p:nvPr/>
        </p:nvSpPr>
        <p:spPr>
          <a:xfrm>
            <a:off x="2246042" y="7271794"/>
            <a:ext cx="14757358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CONCLUSIONS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"/>
            </a:endParaRPr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2" cy="1420979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2076251" y="1662606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Freeform 9"/>
          <p:cNvSpPr/>
          <p:nvPr/>
        </p:nvSpPr>
        <p:spPr>
          <a:xfrm flipH="1">
            <a:off x="2120044" y="6010601"/>
            <a:ext cx="3395204" cy="1049427"/>
          </a:xfrm>
          <a:custGeom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TextBox 10"/>
          <p:cNvSpPr txBox="1"/>
          <p:nvPr/>
        </p:nvSpPr>
        <p:spPr>
          <a:xfrm>
            <a:off x="3269473" y="2924194"/>
            <a:ext cx="11749054" cy="17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4762704"/>
            <a:ext cx="9907094" cy="68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Presentation by 梁廣廷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unito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Tamkang University</a:t>
            </a: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7602" y="3293323"/>
            <a:ext cx="5960851" cy="3689844"/>
            <a:chExt cx="6973570" cy="4316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73570" cy="4316730"/>
            </a:xfrm>
            <a:custGeom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5"/>
              <a:stretch>
                <a:fillRect l="-24281" r="-24281"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228080" y="0"/>
              <a:ext cx="745490" cy="745490"/>
            </a:xfrm>
            <a:custGeom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/>
            <a:lstStyle>
              <a:defPPr/>
            </a:lstStyle>
            <a:p>
              <a:p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164492" y="6443050"/>
            <a:ext cx="2189615" cy="1982597"/>
          </a:xfrm>
          <a:custGeom>
            <a:rect l="l" t="t" r="r" b="b"/>
            <a:pathLst>
              <a:path w="2189615" h="1982597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8" name="Freeform 18"/>
          <p:cNvSpPr/>
          <p:nvPr/>
        </p:nvSpPr>
        <p:spPr>
          <a:xfrm>
            <a:off x="-2300107" y="1028700"/>
            <a:ext cx="4927677" cy="1532060"/>
          </a:xfrm>
          <a:custGeom>
            <a:rect l="l" t="t" r="r" b="b"/>
            <a:pathLst>
              <a:path w="4927677" h="1532060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9" name="TextBox 19"/>
          <p:cNvSpPr txBox="1"/>
          <p:nvPr/>
        </p:nvSpPr>
        <p:spPr>
          <a:xfrm>
            <a:off x="4543721" y="942975"/>
            <a:ext cx="920055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One Bold"/>
              </a:rPr>
              <a:t>DATASET NAME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One Bold"/>
              </a:rPr>
              <a:t>AND SOURCE ADDRESS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2477" y="3300167"/>
            <a:ext cx="800997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Nunito Bold"/>
              </a:rPr>
              <a:t>https://www.kaggle.com/datasets/dannielr/marvel-superheroes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414630" y="6916492"/>
            <a:ext cx="1018531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Marvel Superheroes</a:t>
            </a: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LIBRARY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205755"/>
            <a:ext cx="13795916" cy="554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streamlit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pandas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matplotlib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seaborn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plotly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pre-commit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ruff</a:t>
            </a:r>
          </a:p>
          <a:p>
            <a:pPr algn="ctr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5" name="Freeform 15"/>
          <p:cNvSpPr/>
          <p:nvPr/>
        </p:nvSpPr>
        <p:spPr>
          <a:xfrm>
            <a:off x="16590398" y="6983167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Freeform 16"/>
          <p:cNvSpPr/>
          <p:nvPr/>
        </p:nvSpPr>
        <p:spPr>
          <a:xfrm>
            <a:off x="2351616" y="1793808"/>
            <a:ext cx="13584768" cy="7007292"/>
          </a:xfrm>
          <a:custGeom>
            <a:rect l="l" t="t" r="r" b="b"/>
            <a:pathLst>
              <a:path w="13584768" h="7007292">
                <a:moveTo>
                  <a:pt x="0" y="0"/>
                </a:moveTo>
                <a:lnTo>
                  <a:pt x="13584768" y="0"/>
                </a:lnTo>
                <a:lnTo>
                  <a:pt x="13584768" y="7007292"/>
                </a:lnTo>
                <a:lnTo>
                  <a:pt x="0" y="70072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STREAMLIT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24274" y="6533193"/>
            <a:ext cx="1949375" cy="1949375"/>
          </a:xfrm>
          <a:custGeom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5" name="Freeform 15"/>
          <p:cNvSpPr/>
          <p:nvPr/>
        </p:nvSpPr>
        <p:spPr>
          <a:xfrm>
            <a:off x="-668902" y="1028700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16" name="Picture 16">
            <a:hlinkClick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38617" y="654468"/>
            <a:ext cx="14630400" cy="8229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6667" y="687305"/>
            <a:ext cx="1949375" cy="1949375"/>
          </a:xfrm>
          <a:custGeom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grpSp>
        <p:nvGrpSpPr>
          <p:cNvPr id="6" name="Group 6"/>
          <p:cNvGrpSpPr/>
          <p:nvPr/>
        </p:nvGrpSpPr>
        <p:grpSpPr>
          <a:xfrm>
            <a:off x="1028700" y="1505943"/>
            <a:ext cx="16557478" cy="7295157"/>
            <a:chExt cx="4360817" cy="1921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0817" cy="1921358"/>
            </a:xfrm>
            <a:custGeom>
              <a:rect l="l" t="t" r="r" b="b"/>
              <a:pathLst>
                <a:path w="4360817" h="1921358">
                  <a:moveTo>
                    <a:pt x="0" y="0"/>
                  </a:moveTo>
                  <a:lnTo>
                    <a:pt x="4360817" y="0"/>
                  </a:lnTo>
                  <a:lnTo>
                    <a:pt x="4360817" y="1921358"/>
                  </a:lnTo>
                  <a:lnTo>
                    <a:pt x="0" y="192135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60817" cy="1959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72999" y="687305"/>
            <a:ext cx="9742003" cy="1730229"/>
            <a:chExt cx="2565795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795" cy="455698"/>
            </a:xfrm>
            <a:custGeom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61698" y="981230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TextBox 16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QUESTIONS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6042" y="3009535"/>
            <a:ext cx="716448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FIRST APPEARANCE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42" y="4444000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IDENTITY DISTRUBUTION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5857163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GENDER VS. ALIGNMENT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72742" y="316835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2" name="Freeform 22"/>
          <p:cNvSpPr/>
          <p:nvPr/>
        </p:nvSpPr>
        <p:spPr>
          <a:xfrm>
            <a:off x="1672742" y="4602824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3" name="Freeform 23"/>
          <p:cNvSpPr/>
          <p:nvPr/>
        </p:nvSpPr>
        <p:spPr>
          <a:xfrm>
            <a:off x="1672742" y="6015988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4" name="Freeform 24"/>
          <p:cNvSpPr/>
          <p:nvPr/>
        </p:nvSpPr>
        <p:spPr>
          <a:xfrm>
            <a:off x="1672742" y="744966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5" name="TextBox 25"/>
          <p:cNvSpPr txBox="1"/>
          <p:nvPr/>
        </p:nvSpPr>
        <p:spPr>
          <a:xfrm>
            <a:off x="2246042" y="7241692"/>
            <a:ext cx="658022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IDENTITY VS. ALIGNMENT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94816" y="3009535"/>
            <a:ext cx="716448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ABILITIES &amp; POWERS</a:t>
            </a:r>
          </a:p>
        </p:txBody>
      </p:sp>
      <p:sp>
        <p:nvSpPr>
          <p:cNvPr id="27" name="Freeform 27"/>
          <p:cNvSpPr/>
          <p:nvPr/>
        </p:nvSpPr>
        <p:spPr>
          <a:xfrm>
            <a:off x="9410526" y="3168359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8" name="Freeform 28"/>
          <p:cNvSpPr/>
          <p:nvPr/>
        </p:nvSpPr>
        <p:spPr>
          <a:xfrm>
            <a:off x="9410526" y="4602824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9" name="TextBox 29"/>
          <p:cNvSpPr txBox="1"/>
          <p:nvPr/>
        </p:nvSpPr>
        <p:spPr>
          <a:xfrm>
            <a:off x="9986957" y="4523663"/>
            <a:ext cx="7395221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TOTAL POWER OF THE TEAM BY CHARACTERS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 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9410526" y="6912911"/>
            <a:ext cx="404981" cy="404981"/>
          </a:xfrm>
          <a:custGeom>
            <a:rect l="l" t="t" r="r" b="b"/>
            <a:pathLst>
              <a:path w="404981" h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31" name="TextBox 31"/>
          <p:cNvSpPr txBox="1"/>
          <p:nvPr/>
        </p:nvSpPr>
        <p:spPr>
          <a:xfrm>
            <a:off x="9998598" y="6836711"/>
            <a:ext cx="7491361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COMPARISON OF CHARACTERS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Fredoka One Bold"/>
            </a:endParaRP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/>
            </a:lstStyle>
            <a:p>
              <a:p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2" cy="1861295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>
              <a:defPPr/>
            </a:lstStyle>
            <a:p>
              <a:p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/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43721" y="933450"/>
            <a:ext cx="920055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 One Bold"/>
              </a:rPr>
              <a:t>TABLEAU PUBLIC LINK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42" y="3148605"/>
            <a:ext cx="137959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7840"/>
              </a:lnSpc>
            </a:pPr>
            <a:r>
              <a:rPr lang="en-US" sz="5600" u="sng">
                <a:solidFill>
                  <a:srgbClr val="23BCED"/>
                </a:solidFill>
                <a:latin typeface="Nunito Bold"/>
                <a:hlinkClick r:id="rId5" tooltip="https://public.tableau.com/app/profile/.13788321/viz/MarvelSuperheroesv3/ScatterofAppearanceandGender?publish=yes"/>
              </a:rPr>
              <a:t>link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9217398"/>
            <a:ext cx="17259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/>
          </a:lstStyle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109662" y="-911620"/>
            <a:ext cx="2942276" cy="2942276"/>
          </a:xfrm>
          <a:custGeom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8" name="Freeform 18"/>
          <p:cNvSpPr/>
          <p:nvPr/>
        </p:nvSpPr>
        <p:spPr>
          <a:xfrm>
            <a:off x="16590398" y="6983167"/>
            <a:ext cx="3395204" cy="1049427"/>
          </a:xfrm>
          <a:custGeom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/>
          </a:lstStyle>
          <a:p>
            <a:pPr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64</Paragraphs>
  <Slides>30</Slides>
  <Notes>0</Notes>
  <TotalTime>0</TotalTime>
  <HiddenSlides>0</HiddenSlides>
  <MMClips>2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baseType="lpstr" size="38">
      <vt:lpstr>Arial</vt:lpstr>
      <vt:lpstr>Calibri</vt:lpstr>
      <vt:lpstr>Fredoka One Bold</vt:lpstr>
      <vt:lpstr>Nunito Bold</vt:lpstr>
      <vt:lpstr>Nunito</vt:lpstr>
      <vt:lpstr>Fredoka One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Marvel Superheroes Final</dc:title>
  <cp:revision>1</cp:revision>
  <dcterms:created xsi:type="dcterms:W3CDTF">2006-08-16T00:00:00Z</dcterms:created>
  <dcterms:modified xsi:type="dcterms:W3CDTF">2024-01-07T15:08:40Z</dcterms:modified>
</cp:coreProperties>
</file>